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Search referral traffic to BBC Sport </a:t>
            </a:r>
            <a:r>
              <a:rPr lang="en-US" dirty="0" smtClean="0"/>
              <a:t>website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'graph data '!$B$1</c:f>
              <c:strCache>
                <c:ptCount val="1"/>
                <c:pt idx="0">
                  <c:v>"Bolton wanderers"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'graph data '!$A$2:$A$53</c:f>
              <c:numCache>
                <c:formatCode>m/d/yyyy</c:formatCode>
                <c:ptCount val="52"/>
                <c:pt idx="0">
                  <c:v>40936</c:v>
                </c:pt>
                <c:pt idx="1">
                  <c:v>40937</c:v>
                </c:pt>
                <c:pt idx="2">
                  <c:v>40938</c:v>
                </c:pt>
                <c:pt idx="3">
                  <c:v>40939</c:v>
                </c:pt>
                <c:pt idx="4">
                  <c:v>40940</c:v>
                </c:pt>
                <c:pt idx="5">
                  <c:v>40941</c:v>
                </c:pt>
                <c:pt idx="6">
                  <c:v>40942</c:v>
                </c:pt>
                <c:pt idx="7">
                  <c:v>40943</c:v>
                </c:pt>
                <c:pt idx="8">
                  <c:v>40949</c:v>
                </c:pt>
                <c:pt idx="9">
                  <c:v>40950</c:v>
                </c:pt>
                <c:pt idx="10">
                  <c:v>40951</c:v>
                </c:pt>
                <c:pt idx="11">
                  <c:v>40953</c:v>
                </c:pt>
                <c:pt idx="12">
                  <c:v>40958</c:v>
                </c:pt>
                <c:pt idx="13">
                  <c:v>40961</c:v>
                </c:pt>
                <c:pt idx="14">
                  <c:v>40970</c:v>
                </c:pt>
                <c:pt idx="15">
                  <c:v>40971</c:v>
                </c:pt>
                <c:pt idx="16">
                  <c:v>40974</c:v>
                </c:pt>
                <c:pt idx="17">
                  <c:v>40975</c:v>
                </c:pt>
                <c:pt idx="18">
                  <c:v>40976</c:v>
                </c:pt>
                <c:pt idx="19">
                  <c:v>40979</c:v>
                </c:pt>
                <c:pt idx="20">
                  <c:v>40980</c:v>
                </c:pt>
                <c:pt idx="21">
                  <c:v>40982</c:v>
                </c:pt>
                <c:pt idx="22">
                  <c:v>40984</c:v>
                </c:pt>
                <c:pt idx="23">
                  <c:v>40985</c:v>
                </c:pt>
                <c:pt idx="24">
                  <c:v>40986</c:v>
                </c:pt>
                <c:pt idx="25">
                  <c:v>40987</c:v>
                </c:pt>
                <c:pt idx="26">
                  <c:v>40988</c:v>
                </c:pt>
                <c:pt idx="27">
                  <c:v>40989</c:v>
                </c:pt>
                <c:pt idx="28">
                  <c:v>40990</c:v>
                </c:pt>
                <c:pt idx="29">
                  <c:v>40991</c:v>
                </c:pt>
                <c:pt idx="30">
                  <c:v>40992</c:v>
                </c:pt>
                <c:pt idx="31">
                  <c:v>40993</c:v>
                </c:pt>
                <c:pt idx="32">
                  <c:v>40994</c:v>
                </c:pt>
                <c:pt idx="33">
                  <c:v>40995</c:v>
                </c:pt>
                <c:pt idx="34">
                  <c:v>40996</c:v>
                </c:pt>
                <c:pt idx="35">
                  <c:v>40997</c:v>
                </c:pt>
                <c:pt idx="36">
                  <c:v>40998</c:v>
                </c:pt>
                <c:pt idx="37">
                  <c:v>40999</c:v>
                </c:pt>
                <c:pt idx="38">
                  <c:v>41000</c:v>
                </c:pt>
                <c:pt idx="39">
                  <c:v>41001</c:v>
                </c:pt>
                <c:pt idx="40">
                  <c:v>41002</c:v>
                </c:pt>
                <c:pt idx="41">
                  <c:v>41003</c:v>
                </c:pt>
                <c:pt idx="42">
                  <c:v>41004</c:v>
                </c:pt>
                <c:pt idx="43">
                  <c:v>41005</c:v>
                </c:pt>
                <c:pt idx="44">
                  <c:v>41006</c:v>
                </c:pt>
                <c:pt idx="45">
                  <c:v>41007</c:v>
                </c:pt>
                <c:pt idx="46">
                  <c:v>41008</c:v>
                </c:pt>
                <c:pt idx="47">
                  <c:v>41009</c:v>
                </c:pt>
                <c:pt idx="48">
                  <c:v>41010</c:v>
                </c:pt>
                <c:pt idx="49">
                  <c:v>41011</c:v>
                </c:pt>
                <c:pt idx="50">
                  <c:v>41012</c:v>
                </c:pt>
                <c:pt idx="51">
                  <c:v>41014</c:v>
                </c:pt>
              </c:numCache>
            </c:numRef>
          </c:cat>
          <c:val>
            <c:numRef>
              <c:f>'graph data '!$B$2:$B$53</c:f>
              <c:numCache>
                <c:formatCode>General</c:formatCode>
                <c:ptCount val="52"/>
                <c:pt idx="0">
                  <c:v>32</c:v>
                </c:pt>
                <c:pt idx="1">
                  <c:v>232</c:v>
                </c:pt>
                <c:pt idx="2">
                  <c:v>56</c:v>
                </c:pt>
                <c:pt idx="3">
                  <c:v>144</c:v>
                </c:pt>
                <c:pt idx="4">
                  <c:v>104</c:v>
                </c:pt>
                <c:pt idx="5">
                  <c:v>16</c:v>
                </c:pt>
                <c:pt idx="6">
                  <c:v>32</c:v>
                </c:pt>
                <c:pt idx="7">
                  <c:v>8</c:v>
                </c:pt>
                <c:pt idx="8">
                  <c:v>24</c:v>
                </c:pt>
                <c:pt idx="9">
                  <c:v>8</c:v>
                </c:pt>
                <c:pt idx="10">
                  <c:v>40</c:v>
                </c:pt>
                <c:pt idx="11">
                  <c:v>24</c:v>
                </c:pt>
                <c:pt idx="12">
                  <c:v>16</c:v>
                </c:pt>
                <c:pt idx="13">
                  <c:v>16</c:v>
                </c:pt>
                <c:pt idx="14">
                  <c:v>24</c:v>
                </c:pt>
                <c:pt idx="15">
                  <c:v>272</c:v>
                </c:pt>
                <c:pt idx="16">
                  <c:v>16</c:v>
                </c:pt>
                <c:pt idx="17">
                  <c:v>16</c:v>
                </c:pt>
                <c:pt idx="18">
                  <c:v>32</c:v>
                </c:pt>
                <c:pt idx="19">
                  <c:v>32</c:v>
                </c:pt>
                <c:pt idx="20">
                  <c:v>32</c:v>
                </c:pt>
                <c:pt idx="21">
                  <c:v>32</c:v>
                </c:pt>
                <c:pt idx="22">
                  <c:v>32</c:v>
                </c:pt>
                <c:pt idx="23" formatCode="#,##0.00">
                  <c:v>3064</c:v>
                </c:pt>
                <c:pt idx="24" formatCode="#,##0.00">
                  <c:v>2216</c:v>
                </c:pt>
                <c:pt idx="25">
                  <c:v>688</c:v>
                </c:pt>
                <c:pt idx="26">
                  <c:v>336</c:v>
                </c:pt>
                <c:pt idx="27">
                  <c:v>144</c:v>
                </c:pt>
                <c:pt idx="28">
                  <c:v>136</c:v>
                </c:pt>
                <c:pt idx="29">
                  <c:v>0</c:v>
                </c:pt>
                <c:pt idx="30">
                  <c:v>64</c:v>
                </c:pt>
                <c:pt idx="31">
                  <c:v>16</c:v>
                </c:pt>
                <c:pt idx="32">
                  <c:v>8</c:v>
                </c:pt>
                <c:pt idx="33">
                  <c:v>112</c:v>
                </c:pt>
                <c:pt idx="34">
                  <c:v>8</c:v>
                </c:pt>
                <c:pt idx="35">
                  <c:v>8</c:v>
                </c:pt>
                <c:pt idx="36">
                  <c:v>0</c:v>
                </c:pt>
                <c:pt idx="37">
                  <c:v>0</c:v>
                </c:pt>
                <c:pt idx="38">
                  <c:v>80</c:v>
                </c:pt>
                <c:pt idx="39">
                  <c:v>24</c:v>
                </c:pt>
                <c:pt idx="40">
                  <c:v>0</c:v>
                </c:pt>
                <c:pt idx="41">
                  <c:v>32</c:v>
                </c:pt>
                <c:pt idx="42">
                  <c:v>72</c:v>
                </c:pt>
                <c:pt idx="43">
                  <c:v>0</c:v>
                </c:pt>
                <c:pt idx="44">
                  <c:v>16</c:v>
                </c:pt>
                <c:pt idx="45">
                  <c:v>0</c:v>
                </c:pt>
                <c:pt idx="46">
                  <c:v>192</c:v>
                </c:pt>
                <c:pt idx="47">
                  <c:v>56</c:v>
                </c:pt>
                <c:pt idx="48">
                  <c:v>72</c:v>
                </c:pt>
                <c:pt idx="49">
                  <c:v>40</c:v>
                </c:pt>
                <c:pt idx="50">
                  <c:v>8</c:v>
                </c:pt>
                <c:pt idx="51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234496"/>
        <c:axId val="70236032"/>
      </c:lineChart>
      <c:dateAx>
        <c:axId val="7023449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crossAx val="70236032"/>
        <c:crosses val="autoZero"/>
        <c:auto val="1"/>
        <c:lblOffset val="100"/>
        <c:baseTimeUnit val="days"/>
      </c:dateAx>
      <c:valAx>
        <c:axId val="70236032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crossAx val="7023449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Search referral traffic to BBC Sport website</a:t>
            </a:r>
            <a:endParaRPr lang="en-GB"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'graph data '!$B$1</c:f>
              <c:strCache>
                <c:ptCount val="1"/>
                <c:pt idx="0">
                  <c:v>"Bolton wanderers"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'graph data '!$A$2:$A$53</c:f>
              <c:numCache>
                <c:formatCode>m/d/yyyy</c:formatCode>
                <c:ptCount val="52"/>
                <c:pt idx="0">
                  <c:v>40936</c:v>
                </c:pt>
                <c:pt idx="1">
                  <c:v>40937</c:v>
                </c:pt>
                <c:pt idx="2">
                  <c:v>40938</c:v>
                </c:pt>
                <c:pt idx="3">
                  <c:v>40939</c:v>
                </c:pt>
                <c:pt idx="4">
                  <c:v>40940</c:v>
                </c:pt>
                <c:pt idx="5">
                  <c:v>40941</c:v>
                </c:pt>
                <c:pt idx="6">
                  <c:v>40942</c:v>
                </c:pt>
                <c:pt idx="7">
                  <c:v>40943</c:v>
                </c:pt>
                <c:pt idx="8">
                  <c:v>40949</c:v>
                </c:pt>
                <c:pt idx="9">
                  <c:v>40950</c:v>
                </c:pt>
                <c:pt idx="10">
                  <c:v>40951</c:v>
                </c:pt>
                <c:pt idx="11">
                  <c:v>40953</c:v>
                </c:pt>
                <c:pt idx="12">
                  <c:v>40958</c:v>
                </c:pt>
                <c:pt idx="13">
                  <c:v>40961</c:v>
                </c:pt>
                <c:pt idx="14">
                  <c:v>40970</c:v>
                </c:pt>
                <c:pt idx="15">
                  <c:v>40971</c:v>
                </c:pt>
                <c:pt idx="16">
                  <c:v>40974</c:v>
                </c:pt>
                <c:pt idx="17">
                  <c:v>40975</c:v>
                </c:pt>
                <c:pt idx="18">
                  <c:v>40976</c:v>
                </c:pt>
                <c:pt idx="19">
                  <c:v>40979</c:v>
                </c:pt>
                <c:pt idx="20">
                  <c:v>40980</c:v>
                </c:pt>
                <c:pt idx="21">
                  <c:v>40982</c:v>
                </c:pt>
                <c:pt idx="22">
                  <c:v>40984</c:v>
                </c:pt>
                <c:pt idx="23">
                  <c:v>40985</c:v>
                </c:pt>
                <c:pt idx="24">
                  <c:v>40986</c:v>
                </c:pt>
                <c:pt idx="25">
                  <c:v>40987</c:v>
                </c:pt>
                <c:pt idx="26">
                  <c:v>40988</c:v>
                </c:pt>
                <c:pt idx="27">
                  <c:v>40989</c:v>
                </c:pt>
                <c:pt idx="28">
                  <c:v>40990</c:v>
                </c:pt>
                <c:pt idx="29">
                  <c:v>40991</c:v>
                </c:pt>
                <c:pt idx="30">
                  <c:v>40992</c:v>
                </c:pt>
                <c:pt idx="31">
                  <c:v>40993</c:v>
                </c:pt>
                <c:pt idx="32">
                  <c:v>40994</c:v>
                </c:pt>
                <c:pt idx="33">
                  <c:v>40995</c:v>
                </c:pt>
                <c:pt idx="34">
                  <c:v>40996</c:v>
                </c:pt>
                <c:pt idx="35">
                  <c:v>40997</c:v>
                </c:pt>
                <c:pt idx="36">
                  <c:v>40998</c:v>
                </c:pt>
                <c:pt idx="37">
                  <c:v>40999</c:v>
                </c:pt>
                <c:pt idx="38">
                  <c:v>41000</c:v>
                </c:pt>
                <c:pt idx="39">
                  <c:v>41001</c:v>
                </c:pt>
                <c:pt idx="40">
                  <c:v>41002</c:v>
                </c:pt>
                <c:pt idx="41">
                  <c:v>41003</c:v>
                </c:pt>
                <c:pt idx="42">
                  <c:v>41004</c:v>
                </c:pt>
                <c:pt idx="43">
                  <c:v>41005</c:v>
                </c:pt>
                <c:pt idx="44">
                  <c:v>41006</c:v>
                </c:pt>
                <c:pt idx="45">
                  <c:v>41007</c:v>
                </c:pt>
                <c:pt idx="46">
                  <c:v>41008</c:v>
                </c:pt>
                <c:pt idx="47">
                  <c:v>41009</c:v>
                </c:pt>
                <c:pt idx="48">
                  <c:v>41010</c:v>
                </c:pt>
                <c:pt idx="49">
                  <c:v>41011</c:v>
                </c:pt>
                <c:pt idx="50">
                  <c:v>41012</c:v>
                </c:pt>
                <c:pt idx="51">
                  <c:v>41014</c:v>
                </c:pt>
              </c:numCache>
            </c:numRef>
          </c:cat>
          <c:val>
            <c:numRef>
              <c:f>'graph data '!$B$2:$B$53</c:f>
              <c:numCache>
                <c:formatCode>General</c:formatCode>
                <c:ptCount val="52"/>
                <c:pt idx="0">
                  <c:v>32</c:v>
                </c:pt>
                <c:pt idx="1">
                  <c:v>232</c:v>
                </c:pt>
                <c:pt idx="2">
                  <c:v>56</c:v>
                </c:pt>
                <c:pt idx="3">
                  <c:v>144</c:v>
                </c:pt>
                <c:pt idx="4">
                  <c:v>104</c:v>
                </c:pt>
                <c:pt idx="5">
                  <c:v>16</c:v>
                </c:pt>
                <c:pt idx="6">
                  <c:v>32</c:v>
                </c:pt>
                <c:pt idx="7">
                  <c:v>8</c:v>
                </c:pt>
                <c:pt idx="8">
                  <c:v>24</c:v>
                </c:pt>
                <c:pt idx="9">
                  <c:v>8</c:v>
                </c:pt>
                <c:pt idx="10">
                  <c:v>40</c:v>
                </c:pt>
                <c:pt idx="11">
                  <c:v>24</c:v>
                </c:pt>
                <c:pt idx="12">
                  <c:v>16</c:v>
                </c:pt>
                <c:pt idx="13">
                  <c:v>16</c:v>
                </c:pt>
                <c:pt idx="14">
                  <c:v>24</c:v>
                </c:pt>
                <c:pt idx="15">
                  <c:v>272</c:v>
                </c:pt>
                <c:pt idx="16">
                  <c:v>16</c:v>
                </c:pt>
                <c:pt idx="17">
                  <c:v>16</c:v>
                </c:pt>
                <c:pt idx="18">
                  <c:v>32</c:v>
                </c:pt>
                <c:pt idx="19">
                  <c:v>32</c:v>
                </c:pt>
                <c:pt idx="20">
                  <c:v>32</c:v>
                </c:pt>
                <c:pt idx="21">
                  <c:v>32</c:v>
                </c:pt>
                <c:pt idx="22">
                  <c:v>32</c:v>
                </c:pt>
                <c:pt idx="23" formatCode="#,##0.00">
                  <c:v>3064</c:v>
                </c:pt>
                <c:pt idx="24" formatCode="#,##0.00">
                  <c:v>2216</c:v>
                </c:pt>
                <c:pt idx="25">
                  <c:v>688</c:v>
                </c:pt>
                <c:pt idx="26">
                  <c:v>336</c:v>
                </c:pt>
                <c:pt idx="27">
                  <c:v>144</c:v>
                </c:pt>
                <c:pt idx="28">
                  <c:v>136</c:v>
                </c:pt>
                <c:pt idx="29">
                  <c:v>0</c:v>
                </c:pt>
                <c:pt idx="30">
                  <c:v>64</c:v>
                </c:pt>
                <c:pt idx="31">
                  <c:v>16</c:v>
                </c:pt>
                <c:pt idx="32">
                  <c:v>8</c:v>
                </c:pt>
                <c:pt idx="33">
                  <c:v>112</c:v>
                </c:pt>
                <c:pt idx="34">
                  <c:v>8</c:v>
                </c:pt>
                <c:pt idx="35">
                  <c:v>8</c:v>
                </c:pt>
                <c:pt idx="36">
                  <c:v>0</c:v>
                </c:pt>
                <c:pt idx="37">
                  <c:v>0</c:v>
                </c:pt>
                <c:pt idx="38">
                  <c:v>80</c:v>
                </c:pt>
                <c:pt idx="39">
                  <c:v>24</c:v>
                </c:pt>
                <c:pt idx="40">
                  <c:v>0</c:v>
                </c:pt>
                <c:pt idx="41">
                  <c:v>32</c:v>
                </c:pt>
                <c:pt idx="42">
                  <c:v>72</c:v>
                </c:pt>
                <c:pt idx="43">
                  <c:v>0</c:v>
                </c:pt>
                <c:pt idx="44">
                  <c:v>16</c:v>
                </c:pt>
                <c:pt idx="45">
                  <c:v>0</c:v>
                </c:pt>
                <c:pt idx="46">
                  <c:v>192</c:v>
                </c:pt>
                <c:pt idx="47">
                  <c:v>56</c:v>
                </c:pt>
                <c:pt idx="48">
                  <c:v>72</c:v>
                </c:pt>
                <c:pt idx="49">
                  <c:v>40</c:v>
                </c:pt>
                <c:pt idx="50">
                  <c:v>8</c:v>
                </c:pt>
                <c:pt idx="51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'graph data '!$C$1</c:f>
              <c:strCache>
                <c:ptCount val="1"/>
                <c:pt idx="0">
                  <c:v>"Fabrice Muamba"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'graph data '!$A$2:$A$53</c:f>
              <c:numCache>
                <c:formatCode>m/d/yyyy</c:formatCode>
                <c:ptCount val="52"/>
                <c:pt idx="0">
                  <c:v>40936</c:v>
                </c:pt>
                <c:pt idx="1">
                  <c:v>40937</c:v>
                </c:pt>
                <c:pt idx="2">
                  <c:v>40938</c:v>
                </c:pt>
                <c:pt idx="3">
                  <c:v>40939</c:v>
                </c:pt>
                <c:pt idx="4">
                  <c:v>40940</c:v>
                </c:pt>
                <c:pt idx="5">
                  <c:v>40941</c:v>
                </c:pt>
                <c:pt idx="6">
                  <c:v>40942</c:v>
                </c:pt>
                <c:pt idx="7">
                  <c:v>40943</c:v>
                </c:pt>
                <c:pt idx="8">
                  <c:v>40949</c:v>
                </c:pt>
                <c:pt idx="9">
                  <c:v>40950</c:v>
                </c:pt>
                <c:pt idx="10">
                  <c:v>40951</c:v>
                </c:pt>
                <c:pt idx="11">
                  <c:v>40953</c:v>
                </c:pt>
                <c:pt idx="12">
                  <c:v>40958</c:v>
                </c:pt>
                <c:pt idx="13">
                  <c:v>40961</c:v>
                </c:pt>
                <c:pt idx="14">
                  <c:v>40970</c:v>
                </c:pt>
                <c:pt idx="15">
                  <c:v>40971</c:v>
                </c:pt>
                <c:pt idx="16">
                  <c:v>40974</c:v>
                </c:pt>
                <c:pt idx="17">
                  <c:v>40975</c:v>
                </c:pt>
                <c:pt idx="18">
                  <c:v>40976</c:v>
                </c:pt>
                <c:pt idx="19">
                  <c:v>40979</c:v>
                </c:pt>
                <c:pt idx="20">
                  <c:v>40980</c:v>
                </c:pt>
                <c:pt idx="21">
                  <c:v>40982</c:v>
                </c:pt>
                <c:pt idx="22">
                  <c:v>40984</c:v>
                </c:pt>
                <c:pt idx="23">
                  <c:v>40985</c:v>
                </c:pt>
                <c:pt idx="24">
                  <c:v>40986</c:v>
                </c:pt>
                <c:pt idx="25">
                  <c:v>40987</c:v>
                </c:pt>
                <c:pt idx="26">
                  <c:v>40988</c:v>
                </c:pt>
                <c:pt idx="27">
                  <c:v>40989</c:v>
                </c:pt>
                <c:pt idx="28">
                  <c:v>40990</c:v>
                </c:pt>
                <c:pt idx="29">
                  <c:v>40991</c:v>
                </c:pt>
                <c:pt idx="30">
                  <c:v>40992</c:v>
                </c:pt>
                <c:pt idx="31">
                  <c:v>40993</c:v>
                </c:pt>
                <c:pt idx="32">
                  <c:v>40994</c:v>
                </c:pt>
                <c:pt idx="33">
                  <c:v>40995</c:v>
                </c:pt>
                <c:pt idx="34">
                  <c:v>40996</c:v>
                </c:pt>
                <c:pt idx="35">
                  <c:v>40997</c:v>
                </c:pt>
                <c:pt idx="36">
                  <c:v>40998</c:v>
                </c:pt>
                <c:pt idx="37">
                  <c:v>40999</c:v>
                </c:pt>
                <c:pt idx="38">
                  <c:v>41000</c:v>
                </c:pt>
                <c:pt idx="39">
                  <c:v>41001</c:v>
                </c:pt>
                <c:pt idx="40">
                  <c:v>41002</c:v>
                </c:pt>
                <c:pt idx="41">
                  <c:v>41003</c:v>
                </c:pt>
                <c:pt idx="42">
                  <c:v>41004</c:v>
                </c:pt>
                <c:pt idx="43">
                  <c:v>41005</c:v>
                </c:pt>
                <c:pt idx="44">
                  <c:v>41006</c:v>
                </c:pt>
                <c:pt idx="45">
                  <c:v>41007</c:v>
                </c:pt>
                <c:pt idx="46">
                  <c:v>41008</c:v>
                </c:pt>
                <c:pt idx="47">
                  <c:v>41009</c:v>
                </c:pt>
                <c:pt idx="48">
                  <c:v>41010</c:v>
                </c:pt>
                <c:pt idx="49">
                  <c:v>41011</c:v>
                </c:pt>
                <c:pt idx="50">
                  <c:v>41012</c:v>
                </c:pt>
                <c:pt idx="51">
                  <c:v>41014</c:v>
                </c:pt>
              </c:numCache>
            </c:numRef>
          </c:cat>
          <c:val>
            <c:numRef>
              <c:f>'graph data '!$C$2:$C$53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 formatCode="#,##0.00">
                  <c:v>434104</c:v>
                </c:pt>
                <c:pt idx="24" formatCode="#,##0.00">
                  <c:v>168040</c:v>
                </c:pt>
                <c:pt idx="25" formatCode="#,##0.00">
                  <c:v>63872</c:v>
                </c:pt>
                <c:pt idx="26" formatCode="#,##0.00">
                  <c:v>17136</c:v>
                </c:pt>
                <c:pt idx="27" formatCode="#,##0.00">
                  <c:v>4144</c:v>
                </c:pt>
                <c:pt idx="28" formatCode="#,##0.00">
                  <c:v>21208</c:v>
                </c:pt>
                <c:pt idx="29" formatCode="#,##0.00">
                  <c:v>4720</c:v>
                </c:pt>
                <c:pt idx="30" formatCode="#,##0.00">
                  <c:v>10016</c:v>
                </c:pt>
                <c:pt idx="31" formatCode="#,##0.00">
                  <c:v>3712</c:v>
                </c:pt>
                <c:pt idx="32" formatCode="#,##0.00">
                  <c:v>4392</c:v>
                </c:pt>
                <c:pt idx="33" formatCode="#,##0.00">
                  <c:v>5488</c:v>
                </c:pt>
                <c:pt idx="34" formatCode="#,##0.00">
                  <c:v>3464</c:v>
                </c:pt>
                <c:pt idx="35" formatCode="#,##0.00">
                  <c:v>1984</c:v>
                </c:pt>
                <c:pt idx="36" formatCode="#,##0.00">
                  <c:v>4128</c:v>
                </c:pt>
                <c:pt idx="37" formatCode="#,##0.00">
                  <c:v>1616</c:v>
                </c:pt>
                <c:pt idx="38" formatCode="#,##0.00">
                  <c:v>2096</c:v>
                </c:pt>
                <c:pt idx="39" formatCode="#,##0.00">
                  <c:v>1800</c:v>
                </c:pt>
                <c:pt idx="40" formatCode="#,##0.00">
                  <c:v>1064</c:v>
                </c:pt>
                <c:pt idx="41">
                  <c:v>912</c:v>
                </c:pt>
                <c:pt idx="42" formatCode="#,##0.00">
                  <c:v>1000</c:v>
                </c:pt>
                <c:pt idx="43">
                  <c:v>856</c:v>
                </c:pt>
                <c:pt idx="44">
                  <c:v>288</c:v>
                </c:pt>
                <c:pt idx="45" formatCode="#,##0.00">
                  <c:v>1152</c:v>
                </c:pt>
                <c:pt idx="46">
                  <c:v>248</c:v>
                </c:pt>
                <c:pt idx="47">
                  <c:v>224</c:v>
                </c:pt>
                <c:pt idx="48">
                  <c:v>232</c:v>
                </c:pt>
                <c:pt idx="49">
                  <c:v>240</c:v>
                </c:pt>
                <c:pt idx="50">
                  <c:v>24</c:v>
                </c:pt>
                <c:pt idx="51">
                  <c:v>408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'graph data '!$D$1</c:f>
              <c:strCache>
                <c:ptCount val="1"/>
                <c:pt idx="0">
                  <c:v>Muamba + keywords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'graph data '!$A$2:$A$53</c:f>
              <c:numCache>
                <c:formatCode>m/d/yyyy</c:formatCode>
                <c:ptCount val="52"/>
                <c:pt idx="0">
                  <c:v>40936</c:v>
                </c:pt>
                <c:pt idx="1">
                  <c:v>40937</c:v>
                </c:pt>
                <c:pt idx="2">
                  <c:v>40938</c:v>
                </c:pt>
                <c:pt idx="3">
                  <c:v>40939</c:v>
                </c:pt>
                <c:pt idx="4">
                  <c:v>40940</c:v>
                </c:pt>
                <c:pt idx="5">
                  <c:v>40941</c:v>
                </c:pt>
                <c:pt idx="6">
                  <c:v>40942</c:v>
                </c:pt>
                <c:pt idx="7">
                  <c:v>40943</c:v>
                </c:pt>
                <c:pt idx="8">
                  <c:v>40949</c:v>
                </c:pt>
                <c:pt idx="9">
                  <c:v>40950</c:v>
                </c:pt>
                <c:pt idx="10">
                  <c:v>40951</c:v>
                </c:pt>
                <c:pt idx="11">
                  <c:v>40953</c:v>
                </c:pt>
                <c:pt idx="12">
                  <c:v>40958</c:v>
                </c:pt>
                <c:pt idx="13">
                  <c:v>40961</c:v>
                </c:pt>
                <c:pt idx="14">
                  <c:v>40970</c:v>
                </c:pt>
                <c:pt idx="15">
                  <c:v>40971</c:v>
                </c:pt>
                <c:pt idx="16">
                  <c:v>40974</c:v>
                </c:pt>
                <c:pt idx="17">
                  <c:v>40975</c:v>
                </c:pt>
                <c:pt idx="18">
                  <c:v>40976</c:v>
                </c:pt>
                <c:pt idx="19">
                  <c:v>40979</c:v>
                </c:pt>
                <c:pt idx="20">
                  <c:v>40980</c:v>
                </c:pt>
                <c:pt idx="21">
                  <c:v>40982</c:v>
                </c:pt>
                <c:pt idx="22">
                  <c:v>40984</c:v>
                </c:pt>
                <c:pt idx="23">
                  <c:v>40985</c:v>
                </c:pt>
                <c:pt idx="24">
                  <c:v>40986</c:v>
                </c:pt>
                <c:pt idx="25">
                  <c:v>40987</c:v>
                </c:pt>
                <c:pt idx="26">
                  <c:v>40988</c:v>
                </c:pt>
                <c:pt idx="27">
                  <c:v>40989</c:v>
                </c:pt>
                <c:pt idx="28">
                  <c:v>40990</c:v>
                </c:pt>
                <c:pt idx="29">
                  <c:v>40991</c:v>
                </c:pt>
                <c:pt idx="30">
                  <c:v>40992</c:v>
                </c:pt>
                <c:pt idx="31">
                  <c:v>40993</c:v>
                </c:pt>
                <c:pt idx="32">
                  <c:v>40994</c:v>
                </c:pt>
                <c:pt idx="33">
                  <c:v>40995</c:v>
                </c:pt>
                <c:pt idx="34">
                  <c:v>40996</c:v>
                </c:pt>
                <c:pt idx="35">
                  <c:v>40997</c:v>
                </c:pt>
                <c:pt idx="36">
                  <c:v>40998</c:v>
                </c:pt>
                <c:pt idx="37">
                  <c:v>40999</c:v>
                </c:pt>
                <c:pt idx="38">
                  <c:v>41000</c:v>
                </c:pt>
                <c:pt idx="39">
                  <c:v>41001</c:v>
                </c:pt>
                <c:pt idx="40">
                  <c:v>41002</c:v>
                </c:pt>
                <c:pt idx="41">
                  <c:v>41003</c:v>
                </c:pt>
                <c:pt idx="42">
                  <c:v>41004</c:v>
                </c:pt>
                <c:pt idx="43">
                  <c:v>41005</c:v>
                </c:pt>
                <c:pt idx="44">
                  <c:v>41006</c:v>
                </c:pt>
                <c:pt idx="45">
                  <c:v>41007</c:v>
                </c:pt>
                <c:pt idx="46">
                  <c:v>41008</c:v>
                </c:pt>
                <c:pt idx="47">
                  <c:v>41009</c:v>
                </c:pt>
                <c:pt idx="48">
                  <c:v>41010</c:v>
                </c:pt>
                <c:pt idx="49">
                  <c:v>41011</c:v>
                </c:pt>
                <c:pt idx="50">
                  <c:v>41012</c:v>
                </c:pt>
                <c:pt idx="51">
                  <c:v>41014</c:v>
                </c:pt>
              </c:numCache>
            </c:numRef>
          </c:cat>
          <c:val>
            <c:numRef>
              <c:f>'graph data '!$D$2:$D$53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264</c:v>
                </c:pt>
                <c:pt idx="21">
                  <c:v>0</c:v>
                </c:pt>
                <c:pt idx="22">
                  <c:v>0</c:v>
                </c:pt>
                <c:pt idx="23" formatCode="#,##0.00">
                  <c:v>1039432</c:v>
                </c:pt>
                <c:pt idx="24" formatCode="#,##0.00">
                  <c:v>458744</c:v>
                </c:pt>
                <c:pt idx="25" formatCode="#,##0.00">
                  <c:v>197992</c:v>
                </c:pt>
                <c:pt idx="26" formatCode="#,##0.00">
                  <c:v>53368</c:v>
                </c:pt>
                <c:pt idx="27" formatCode="#,##0.00">
                  <c:v>29816</c:v>
                </c:pt>
                <c:pt idx="28" formatCode="#,##0.00">
                  <c:v>58536</c:v>
                </c:pt>
                <c:pt idx="29" formatCode="#,##0.00">
                  <c:v>20736</c:v>
                </c:pt>
                <c:pt idx="30" formatCode="#,##0.00">
                  <c:v>36672</c:v>
                </c:pt>
                <c:pt idx="31" formatCode="#,##0.00">
                  <c:v>15592</c:v>
                </c:pt>
                <c:pt idx="32" formatCode="#,##0.00">
                  <c:v>12192</c:v>
                </c:pt>
                <c:pt idx="33" formatCode="#,##0.00">
                  <c:v>17504</c:v>
                </c:pt>
                <c:pt idx="34" formatCode="#,##0.00">
                  <c:v>11728</c:v>
                </c:pt>
                <c:pt idx="35" formatCode="#,##0.00">
                  <c:v>7040</c:v>
                </c:pt>
                <c:pt idx="36" formatCode="#,##0.00">
                  <c:v>14648</c:v>
                </c:pt>
                <c:pt idx="37" formatCode="#,##0.00">
                  <c:v>8864</c:v>
                </c:pt>
                <c:pt idx="38" formatCode="#,##0.00">
                  <c:v>7792</c:v>
                </c:pt>
                <c:pt idx="39" formatCode="#,##0.00">
                  <c:v>6712</c:v>
                </c:pt>
                <c:pt idx="40" formatCode="#,##0.00">
                  <c:v>4216</c:v>
                </c:pt>
                <c:pt idx="41" formatCode="#,##0.00">
                  <c:v>3232</c:v>
                </c:pt>
                <c:pt idx="42" formatCode="#,##0.00">
                  <c:v>3168</c:v>
                </c:pt>
                <c:pt idx="43" formatCode="#,##0.00">
                  <c:v>2424</c:v>
                </c:pt>
                <c:pt idx="44" formatCode="#,##0.00">
                  <c:v>1824</c:v>
                </c:pt>
                <c:pt idx="45" formatCode="#,##0.00">
                  <c:v>2488</c:v>
                </c:pt>
                <c:pt idx="46" formatCode="#,##0.00">
                  <c:v>1320</c:v>
                </c:pt>
                <c:pt idx="47" formatCode="#,##0.00">
                  <c:v>1416</c:v>
                </c:pt>
                <c:pt idx="48" formatCode="#,##0.00">
                  <c:v>1720</c:v>
                </c:pt>
                <c:pt idx="49" formatCode="#,##0.00">
                  <c:v>1008</c:v>
                </c:pt>
                <c:pt idx="50">
                  <c:v>488</c:v>
                </c:pt>
                <c:pt idx="51" formatCode="#,##0.00">
                  <c:v>1520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253952"/>
        <c:axId val="70407296"/>
      </c:lineChart>
      <c:dateAx>
        <c:axId val="7025395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crossAx val="70407296"/>
        <c:crosses val="autoZero"/>
        <c:auto val="1"/>
        <c:lblOffset val="100"/>
        <c:baseTimeUnit val="days"/>
      </c:dateAx>
      <c:valAx>
        <c:axId val="70407296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crossAx val="702539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/>
              <a:t>Search referral</a:t>
            </a:r>
            <a:r>
              <a:rPr lang="en-GB" baseline="0"/>
              <a:t> traffic to all Sport webites</a:t>
            </a:r>
            <a:endParaRPr lang="en-GB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'83b48_5c522a66d026827be188c36f7b6228ac.csv'!$B$3</c:f>
              <c:strCache>
                <c:ptCount val="1"/>
                <c:pt idx="0">
                  <c:v>muamba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'83b48_5c522a66d026827be188c36f7b6228ac.csv'!$A$4:$A$15</c:f>
              <c:numCache>
                <c:formatCode>m/d/yyyy</c:formatCode>
                <c:ptCount val="12"/>
                <c:pt idx="0">
                  <c:v>40936</c:v>
                </c:pt>
                <c:pt idx="1">
                  <c:v>40943</c:v>
                </c:pt>
                <c:pt idx="2">
                  <c:v>40950</c:v>
                </c:pt>
                <c:pt idx="3">
                  <c:v>40957</c:v>
                </c:pt>
                <c:pt idx="4">
                  <c:v>40964</c:v>
                </c:pt>
                <c:pt idx="5">
                  <c:v>40971</c:v>
                </c:pt>
                <c:pt idx="6">
                  <c:v>40978</c:v>
                </c:pt>
                <c:pt idx="7">
                  <c:v>40985</c:v>
                </c:pt>
                <c:pt idx="8">
                  <c:v>40992</c:v>
                </c:pt>
                <c:pt idx="9">
                  <c:v>40999</c:v>
                </c:pt>
                <c:pt idx="10">
                  <c:v>41006</c:v>
                </c:pt>
                <c:pt idx="11">
                  <c:v>41013</c:v>
                </c:pt>
              </c:numCache>
            </c:numRef>
          </c:cat>
          <c:val>
            <c:numRef>
              <c:f>'83b48_5c522a66d026827be188c36f7b6228ac.csv'!$B$4:$B$15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 formatCode="0.00%">
                  <c:v>7.4920000000000004E-3</c:v>
                </c:pt>
                <c:pt idx="8" formatCode="0.00%">
                  <c:v>5.6429999999999996E-3</c:v>
                </c:pt>
                <c:pt idx="9" formatCode="0.00%">
                  <c:v>2.72E-4</c:v>
                </c:pt>
                <c:pt idx="10" formatCode="0.00%">
                  <c:v>9.6000000000000002E-5</c:v>
                </c:pt>
                <c:pt idx="11" formatCode="0.00%">
                  <c:v>2.0000000000000002E-5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'83b48_5c522a66d026827be188c36f7b6228ac.csv'!$C$3</c:f>
              <c:strCache>
                <c:ptCount val="1"/>
                <c:pt idx="0">
                  <c:v>fabrice muamba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'83b48_5c522a66d026827be188c36f7b6228ac.csv'!$A$4:$A$15</c:f>
              <c:numCache>
                <c:formatCode>m/d/yyyy</c:formatCode>
                <c:ptCount val="12"/>
                <c:pt idx="0">
                  <c:v>40936</c:v>
                </c:pt>
                <c:pt idx="1">
                  <c:v>40943</c:v>
                </c:pt>
                <c:pt idx="2">
                  <c:v>40950</c:v>
                </c:pt>
                <c:pt idx="3">
                  <c:v>40957</c:v>
                </c:pt>
                <c:pt idx="4">
                  <c:v>40964</c:v>
                </c:pt>
                <c:pt idx="5">
                  <c:v>40971</c:v>
                </c:pt>
                <c:pt idx="6">
                  <c:v>40978</c:v>
                </c:pt>
                <c:pt idx="7">
                  <c:v>40985</c:v>
                </c:pt>
                <c:pt idx="8">
                  <c:v>40992</c:v>
                </c:pt>
                <c:pt idx="9">
                  <c:v>40999</c:v>
                </c:pt>
                <c:pt idx="10">
                  <c:v>41006</c:v>
                </c:pt>
                <c:pt idx="11">
                  <c:v>41013</c:v>
                </c:pt>
              </c:numCache>
            </c:numRef>
          </c:cat>
          <c:val>
            <c:numRef>
              <c:f>'83b48_5c522a66d026827be188c36f7b6228ac.csv'!$C$4:$C$15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 formatCode="0.00%">
                  <c:v>8.7299999999999999E-3</c:v>
                </c:pt>
                <c:pt idx="8" formatCode="0.00%">
                  <c:v>6.8320000000000004E-3</c:v>
                </c:pt>
                <c:pt idx="9" formatCode="0.00%">
                  <c:v>4.8799999999999999E-4</c:v>
                </c:pt>
                <c:pt idx="10" formatCode="0.00%">
                  <c:v>1.37E-4</c:v>
                </c:pt>
                <c:pt idx="11" formatCode="0.00%">
                  <c:v>5.0000000000000002E-5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'83b48_5c522a66d026827be188c36f7b6228ac.csv'!$D$3</c:f>
              <c:strCache>
                <c:ptCount val="1"/>
                <c:pt idx="0">
                  <c:v>bolton wanderers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'83b48_5c522a66d026827be188c36f7b6228ac.csv'!$A$4:$A$15</c:f>
              <c:numCache>
                <c:formatCode>m/d/yyyy</c:formatCode>
                <c:ptCount val="12"/>
                <c:pt idx="0">
                  <c:v>40936</c:v>
                </c:pt>
                <c:pt idx="1">
                  <c:v>40943</c:v>
                </c:pt>
                <c:pt idx="2">
                  <c:v>40950</c:v>
                </c:pt>
                <c:pt idx="3">
                  <c:v>40957</c:v>
                </c:pt>
                <c:pt idx="4">
                  <c:v>40964</c:v>
                </c:pt>
                <c:pt idx="5">
                  <c:v>40971</c:v>
                </c:pt>
                <c:pt idx="6">
                  <c:v>40978</c:v>
                </c:pt>
                <c:pt idx="7">
                  <c:v>40985</c:v>
                </c:pt>
                <c:pt idx="8">
                  <c:v>40992</c:v>
                </c:pt>
                <c:pt idx="9">
                  <c:v>40999</c:v>
                </c:pt>
                <c:pt idx="10">
                  <c:v>41006</c:v>
                </c:pt>
                <c:pt idx="11">
                  <c:v>41013</c:v>
                </c:pt>
              </c:numCache>
            </c:numRef>
          </c:cat>
          <c:val>
            <c:numRef>
              <c:f>'83b48_5c522a66d026827be188c36f7b6228ac.csv'!$D$4:$D$15</c:f>
              <c:numCache>
                <c:formatCode>0.00%</c:formatCode>
                <c:ptCount val="12"/>
                <c:pt idx="0">
                  <c:v>1.8900000000000001E-4</c:v>
                </c:pt>
                <c:pt idx="1">
                  <c:v>2.41E-4</c:v>
                </c:pt>
                <c:pt idx="2">
                  <c:v>1.4200000000000001E-4</c:v>
                </c:pt>
                <c:pt idx="3">
                  <c:v>1.47E-4</c:v>
                </c:pt>
                <c:pt idx="4">
                  <c:v>1.2E-4</c:v>
                </c:pt>
                <c:pt idx="5">
                  <c:v>1.11E-4</c:v>
                </c:pt>
                <c:pt idx="6">
                  <c:v>1.2999999999999999E-4</c:v>
                </c:pt>
                <c:pt idx="7">
                  <c:v>1.4170000000000001E-3</c:v>
                </c:pt>
                <c:pt idx="8">
                  <c:v>9.0799999999999995E-4</c:v>
                </c:pt>
                <c:pt idx="9">
                  <c:v>2.5399999999999999E-4</c:v>
                </c:pt>
                <c:pt idx="10">
                  <c:v>1.6000000000000001E-4</c:v>
                </c:pt>
                <c:pt idx="11">
                  <c:v>1.4799999999999999E-4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148160"/>
        <c:axId val="121149696"/>
      </c:lineChart>
      <c:dateAx>
        <c:axId val="12114816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crossAx val="121149696"/>
        <c:crosses val="autoZero"/>
        <c:auto val="1"/>
        <c:lblOffset val="100"/>
        <c:baseTimeUnit val="days"/>
        <c:majorUnit val="7"/>
        <c:majorTimeUnit val="days"/>
      </c:dateAx>
      <c:valAx>
        <c:axId val="1211496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1"/>
                </a:pPr>
                <a:r>
                  <a:rPr lang="en-US" sz="1200" b="1"/>
                  <a:t>Share of all traffic</a:t>
                </a:r>
              </a:p>
            </c:rich>
          </c:tx>
          <c:layout/>
          <c:overlay val="0"/>
        </c:title>
        <c:numFmt formatCode="0.0%" sourceLinked="0"/>
        <c:majorTickMark val="none"/>
        <c:minorTickMark val="none"/>
        <c:tickLblPos val="nextTo"/>
        <c:crossAx val="1211481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1CE6-A67C-4C8F-8DF1-9710C6FE3D8E}" type="datetimeFigureOut">
              <a:rPr lang="en-GB" smtClean="0"/>
              <a:t>06/09/2013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ECDD-5A13-46E7-B409-64ACD5238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635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1CE6-A67C-4C8F-8DF1-9710C6FE3D8E}" type="datetimeFigureOut">
              <a:rPr lang="en-GB" smtClean="0"/>
              <a:t>06/09/2013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ECDD-5A13-46E7-B409-64ACD5238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7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1CE6-A67C-4C8F-8DF1-9710C6FE3D8E}" type="datetimeFigureOut">
              <a:rPr lang="en-GB" smtClean="0"/>
              <a:t>06/09/2013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ECDD-5A13-46E7-B409-64ACD5238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2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1CE6-A67C-4C8F-8DF1-9710C6FE3D8E}" type="datetimeFigureOut">
              <a:rPr lang="en-GB" smtClean="0"/>
              <a:t>06/09/2013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ECDD-5A13-46E7-B409-64ACD5238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98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1CE6-A67C-4C8F-8DF1-9710C6FE3D8E}" type="datetimeFigureOut">
              <a:rPr lang="en-GB" smtClean="0"/>
              <a:t>06/09/2013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ECDD-5A13-46E7-B409-64ACD5238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49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1CE6-A67C-4C8F-8DF1-9710C6FE3D8E}" type="datetimeFigureOut">
              <a:rPr lang="en-GB" smtClean="0"/>
              <a:t>06/09/2013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ECDD-5A13-46E7-B409-64ACD5238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28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1CE6-A67C-4C8F-8DF1-9710C6FE3D8E}" type="datetimeFigureOut">
              <a:rPr lang="en-GB" smtClean="0"/>
              <a:t>06/09/2013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ECDD-5A13-46E7-B409-64ACD5238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15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1CE6-A67C-4C8F-8DF1-9710C6FE3D8E}" type="datetimeFigureOut">
              <a:rPr lang="en-GB" smtClean="0"/>
              <a:t>06/09/2013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ECDD-5A13-46E7-B409-64ACD5238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6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1CE6-A67C-4C8F-8DF1-9710C6FE3D8E}" type="datetimeFigureOut">
              <a:rPr lang="en-GB" smtClean="0"/>
              <a:t>06/09/2013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ECDD-5A13-46E7-B409-64ACD5238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11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1CE6-A67C-4C8F-8DF1-9710C6FE3D8E}" type="datetimeFigureOut">
              <a:rPr lang="en-GB" smtClean="0"/>
              <a:t>06/09/2013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ECDD-5A13-46E7-B409-64ACD5238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52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1CE6-A67C-4C8F-8DF1-9710C6FE3D8E}" type="datetimeFigureOut">
              <a:rPr lang="en-GB" smtClean="0"/>
              <a:t>06/09/2013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ECDD-5A13-46E7-B409-64ACD5238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09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61CE6-A67C-4C8F-8DF1-9710C6FE3D8E}" type="datetimeFigureOut">
              <a:rPr lang="en-GB" smtClean="0"/>
              <a:t>06/09/2013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9ECDD-5A13-46E7-B409-64ACD5238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58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importance of SEO at BBC Sport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2" y="1720056"/>
            <a:ext cx="5667375" cy="4286250"/>
          </a:xfrm>
        </p:spPr>
      </p:pic>
    </p:spTree>
    <p:extLst>
      <p:ext uri="{BB962C8B-B14F-4D97-AF65-F5344CB8AC3E}">
        <p14:creationId xmlns:p14="http://schemas.microsoft.com/office/powerpoint/2010/main" val="3269329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SEO kickers - exceptions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Always think about the individual</a:t>
            </a:r>
          </a:p>
          <a:p>
            <a:r>
              <a:rPr lang="en-GB" dirty="0" smtClean="0"/>
              <a:t>What would you search on search engine?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000" b="1" dirty="0" smtClean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03894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SEO – what’s the headline?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32856"/>
            <a:ext cx="646311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what’s the headline?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00808"/>
            <a:ext cx="5400600" cy="27543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4" y="4797152"/>
            <a:ext cx="5472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Google search: Where BBC ranked</a:t>
            </a:r>
          </a:p>
          <a:p>
            <a:r>
              <a:rPr lang="en-GB" b="1" dirty="0" smtClean="0"/>
              <a:t>1</a:t>
            </a:r>
            <a:r>
              <a:rPr lang="en-GB" b="1" baseline="30000" dirty="0" smtClean="0"/>
              <a:t>st</a:t>
            </a:r>
            <a:r>
              <a:rPr lang="en-GB" b="1" dirty="0" smtClean="0"/>
              <a:t>: Man City</a:t>
            </a:r>
          </a:p>
          <a:p>
            <a:r>
              <a:rPr lang="en-GB" b="1" dirty="0" smtClean="0"/>
              <a:t>2nd Roberto Mancini</a:t>
            </a:r>
          </a:p>
          <a:p>
            <a:r>
              <a:rPr lang="en-GB" b="1" dirty="0" smtClean="0"/>
              <a:t>1</a:t>
            </a:r>
            <a:r>
              <a:rPr lang="en-GB" b="1" baseline="30000" dirty="0" smtClean="0"/>
              <a:t>st</a:t>
            </a:r>
            <a:r>
              <a:rPr lang="en-GB" b="1" dirty="0" smtClean="0"/>
              <a:t> Barcelona</a:t>
            </a:r>
          </a:p>
          <a:p>
            <a:r>
              <a:rPr lang="en-GB" b="1" dirty="0" smtClean="0"/>
              <a:t>1</a:t>
            </a:r>
            <a:r>
              <a:rPr lang="en-GB" b="1" baseline="30000" dirty="0" smtClean="0"/>
              <a:t>st</a:t>
            </a:r>
            <a:r>
              <a:rPr lang="en-GB" b="1" dirty="0" smtClean="0"/>
              <a:t> Real Madrid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14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what’s the headline?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44824"/>
            <a:ext cx="5923873" cy="223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what’s the headline?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572638" cy="34390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5157192"/>
            <a:ext cx="45726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Google search</a:t>
            </a:r>
          </a:p>
          <a:p>
            <a:r>
              <a:rPr lang="en-GB" b="1" dirty="0" smtClean="0"/>
              <a:t>1</a:t>
            </a:r>
            <a:r>
              <a:rPr lang="en-GB" b="1" baseline="30000" dirty="0" smtClean="0"/>
              <a:t>st</a:t>
            </a:r>
            <a:r>
              <a:rPr lang="en-GB" b="1" dirty="0" smtClean="0"/>
              <a:t> </a:t>
            </a:r>
            <a:r>
              <a:rPr lang="en-GB" b="1" dirty="0" err="1" smtClean="0"/>
              <a:t>Djokovic</a:t>
            </a:r>
            <a:endParaRPr lang="en-GB" b="1" dirty="0" smtClean="0"/>
          </a:p>
          <a:p>
            <a:r>
              <a:rPr lang="en-GB" b="1" dirty="0" smtClean="0"/>
              <a:t>1st </a:t>
            </a:r>
            <a:r>
              <a:rPr lang="en-GB" b="1" dirty="0" err="1" smtClean="0"/>
              <a:t>Nadal</a:t>
            </a:r>
            <a:endParaRPr lang="en-GB" b="1" dirty="0" smtClean="0"/>
          </a:p>
          <a:p>
            <a:r>
              <a:rPr lang="en-GB" b="1" dirty="0" smtClean="0"/>
              <a:t>2</a:t>
            </a:r>
            <a:r>
              <a:rPr lang="en-GB" b="1" baseline="30000" dirty="0" smtClean="0"/>
              <a:t>nd</a:t>
            </a:r>
            <a:r>
              <a:rPr lang="en-GB" b="1" dirty="0" smtClean="0"/>
              <a:t> Australian Open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16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Bear in mind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Story summary</a:t>
            </a:r>
          </a:p>
          <a:p>
            <a:r>
              <a:rPr lang="en-GB" dirty="0" smtClean="0"/>
              <a:t>How you name your picture</a:t>
            </a:r>
          </a:p>
          <a:p>
            <a:r>
              <a:rPr lang="en-GB" dirty="0" smtClean="0"/>
              <a:t>Captions and alt tags</a:t>
            </a:r>
          </a:p>
          <a:p>
            <a:r>
              <a:rPr lang="en-GB" dirty="0" smtClean="0"/>
              <a:t>Inline links to own content</a:t>
            </a:r>
          </a:p>
          <a:p>
            <a:r>
              <a:rPr lang="en-GB" dirty="0" smtClean="0"/>
              <a:t>Inline links to external content</a:t>
            </a:r>
          </a:p>
          <a:p>
            <a:r>
              <a:rPr lang="en-GB" dirty="0" smtClean="0"/>
              <a:t>Intros to stories</a:t>
            </a:r>
          </a:p>
          <a:p>
            <a:r>
              <a:rPr lang="en-GB" dirty="0" smtClean="0"/>
              <a:t>How you update stories</a:t>
            </a:r>
          </a:p>
          <a:p>
            <a:r>
              <a:rPr lang="en-GB" dirty="0" smtClean="0"/>
              <a:t>Features, Video and Audio</a:t>
            </a:r>
          </a:p>
          <a:p>
            <a:r>
              <a:rPr lang="en-GB" dirty="0" smtClean="0"/>
              <a:t>Planning for big events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885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figures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Percentage of referrals from search engines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Arial" charset="0"/>
              <a:buChar char="•"/>
            </a:pPr>
            <a:r>
              <a:rPr lang="en-GB" dirty="0" smtClean="0"/>
              <a:t>2011 – 9%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2012 – 12%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2013 – 15%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Transfer deadline day – 18.5% (1.7m)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375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114113" cy="4525963"/>
          </a:xfrm>
        </p:spPr>
      </p:pic>
    </p:spTree>
    <p:extLst>
      <p:ext uri="{BB962C8B-B14F-4D97-AF65-F5344CB8AC3E}">
        <p14:creationId xmlns:p14="http://schemas.microsoft.com/office/powerpoint/2010/main" val="2098568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8192909" cy="4608512"/>
          </a:xfrm>
        </p:spPr>
      </p:pic>
    </p:spTree>
    <p:extLst>
      <p:ext uri="{BB962C8B-B14F-4D97-AF65-F5344CB8AC3E}">
        <p14:creationId xmlns:p14="http://schemas.microsoft.com/office/powerpoint/2010/main" val="3006491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6672"/>
            <a:ext cx="6007242" cy="6048672"/>
          </a:xfrm>
        </p:spPr>
      </p:pic>
    </p:spTree>
    <p:extLst>
      <p:ext uri="{BB962C8B-B14F-4D97-AF65-F5344CB8AC3E}">
        <p14:creationId xmlns:p14="http://schemas.microsoft.com/office/powerpoint/2010/main" val="3750597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/>
              <a:t>Headlines</a:t>
            </a:r>
            <a:endParaRPr lang="en-GB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Getting to the top of Google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9648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579963"/>
              </p:ext>
            </p:extLst>
          </p:nvPr>
        </p:nvGraphicFramePr>
        <p:xfrm>
          <a:off x="802480" y="940593"/>
          <a:ext cx="7539039" cy="4976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361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788193" y="940593"/>
          <a:ext cx="7567613" cy="497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787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220291"/>
              </p:ext>
            </p:extLst>
          </p:nvPr>
        </p:nvGraphicFramePr>
        <p:xfrm>
          <a:off x="785812" y="942975"/>
          <a:ext cx="7572375" cy="497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488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4" t="12483" r="41808" b="26795"/>
          <a:stretch/>
        </p:blipFill>
        <p:spPr>
          <a:xfrm>
            <a:off x="484656" y="852542"/>
            <a:ext cx="8174688" cy="51529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7624" y="33265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Google search result 19 April 2012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5867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SEO kickers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Wimbledon 2012:</a:t>
            </a:r>
          </a:p>
          <a:p>
            <a:r>
              <a:rPr lang="en-GB" dirty="0" smtClean="0"/>
              <a:t>Euro 2012:</a:t>
            </a:r>
          </a:p>
          <a:p>
            <a:r>
              <a:rPr lang="en-GB" dirty="0" smtClean="0"/>
              <a:t>World Snooker Championship 2012:</a:t>
            </a:r>
          </a:p>
          <a:p>
            <a:r>
              <a:rPr lang="en-GB" dirty="0" smtClean="0"/>
              <a:t>Grand National 2012:</a:t>
            </a:r>
          </a:p>
          <a:p>
            <a:r>
              <a:rPr lang="en-GB" dirty="0" smtClean="0"/>
              <a:t>Boat Race 2012: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3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201</Words>
  <Application>Microsoft Office PowerPoint</Application>
  <PresentationFormat>On-screen Show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The importance of SEO at BBC Sport</vt:lpstr>
      <vt:lpstr>PowerPoint Presentation</vt:lpstr>
      <vt:lpstr>PowerPoint Presentation</vt:lpstr>
      <vt:lpstr>Headlines</vt:lpstr>
      <vt:lpstr>PowerPoint Presentation</vt:lpstr>
      <vt:lpstr>PowerPoint Presentation</vt:lpstr>
      <vt:lpstr>PowerPoint Presentation</vt:lpstr>
      <vt:lpstr>PowerPoint Presentation</vt:lpstr>
      <vt:lpstr>SEO kickers</vt:lpstr>
      <vt:lpstr>SEO kickers - exceptions</vt:lpstr>
      <vt:lpstr>SEO – what’s the headline?</vt:lpstr>
      <vt:lpstr>So what’s the headline?</vt:lpstr>
      <vt:lpstr>So what’s the headline?</vt:lpstr>
      <vt:lpstr>So what’s the headline?</vt:lpstr>
      <vt:lpstr>Bear in mind</vt:lpstr>
      <vt:lpstr>The figures</vt:lpstr>
      <vt:lpstr>PowerPoint Presentation</vt:lpstr>
    </vt:vector>
  </TitlesOfParts>
  <Company>BBC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Plunkett</dc:creator>
  <cp:lastModifiedBy>Paul Plunkett</cp:lastModifiedBy>
  <cp:revision>5</cp:revision>
  <dcterms:created xsi:type="dcterms:W3CDTF">2013-09-06T07:48:46Z</dcterms:created>
  <dcterms:modified xsi:type="dcterms:W3CDTF">2013-09-06T08:44:03Z</dcterms:modified>
</cp:coreProperties>
</file>